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4" r:id="rId4"/>
    <p:sldId id="265" r:id="rId5"/>
    <p:sldId id="266" r:id="rId6"/>
    <p:sldId id="267" r:id="rId7"/>
    <p:sldId id="268" r:id="rId8"/>
    <p:sldId id="269" r:id="rId9"/>
    <p:sldId id="257" r:id="rId10"/>
    <p:sldId id="258" r:id="rId11"/>
    <p:sldId id="259" r:id="rId12"/>
    <p:sldId id="260" r:id="rId13"/>
    <p:sldId id="261" r:id="rId14"/>
    <p:sldId id="262" r:id="rId15"/>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2" d="100"/>
          <a:sy n="112" d="100"/>
        </p:scale>
        <p:origin x="49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2.jpg>
</file>

<file path=ppt/media/image3.jpeg>
</file>

<file path=ppt/media/image4.jpg>
</file>

<file path=ppt/media/image5.jp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0D6300-5789-A4D9-B2B9-3FEA39A826C5}"/>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7E578F94-793E-A505-A592-12D5D70810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0EEF9A20-96FE-6947-A5F9-4B03EE14EC0D}"/>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5" name="Marcador de pie de página 4">
            <a:extLst>
              <a:ext uri="{FF2B5EF4-FFF2-40B4-BE49-F238E27FC236}">
                <a16:creationId xmlns:a16="http://schemas.microsoft.com/office/drawing/2014/main" id="{B0C38029-DEE1-054B-CED6-6E969E74FBB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3572B47-6C05-79B9-D1FD-105FAF83C81A}"/>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322544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D3F95F-DA7A-ACCA-A525-01A23521C62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7C5CF73B-A653-C399-E48E-0EA34C7223A3}"/>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8C9C8084-BA95-F24E-4CE9-8ECFB14213FF}"/>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5" name="Marcador de pie de página 4">
            <a:extLst>
              <a:ext uri="{FF2B5EF4-FFF2-40B4-BE49-F238E27FC236}">
                <a16:creationId xmlns:a16="http://schemas.microsoft.com/office/drawing/2014/main" id="{E76BFBA5-7480-12AF-F149-BC7E3A9F1FF6}"/>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A9E56EF-ED7C-8F4F-9C80-47BD62C7B22D}"/>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1242436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FDEC644-08A7-F41E-8803-B76FB98DEFC3}"/>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6DC5ADAC-C08F-86AC-3337-76C32091C3A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7048CF11-8755-4ACE-E088-EF68F0BE7C7D}"/>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5" name="Marcador de pie de página 4">
            <a:extLst>
              <a:ext uri="{FF2B5EF4-FFF2-40B4-BE49-F238E27FC236}">
                <a16:creationId xmlns:a16="http://schemas.microsoft.com/office/drawing/2014/main" id="{F63406A7-F04C-9BCE-63AC-649C853B36C7}"/>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53FF30E-B794-F08F-8D31-63146AE8D925}"/>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2258360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7801B8-8C20-E91D-05B8-735D5B252685}"/>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3FDDB74A-AB48-2A40-717D-0D2FC11E0C27}"/>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AC93FCFB-C004-BCB0-F602-74CB98ADB8E4}"/>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5" name="Marcador de pie de página 4">
            <a:extLst>
              <a:ext uri="{FF2B5EF4-FFF2-40B4-BE49-F238E27FC236}">
                <a16:creationId xmlns:a16="http://schemas.microsoft.com/office/drawing/2014/main" id="{F102DC18-43F9-CAFF-E92B-C5D987D44BB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3D6BF50-AD23-F5D4-A6AE-85B340634EFE}"/>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1548117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DD0363-8EF3-8991-D109-C999D68A0F64}"/>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0B2D6C7-4714-9C36-E523-93E9582CF8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52529E53-11A5-4D10-329F-F215C411C5A9}"/>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5" name="Marcador de pie de página 4">
            <a:extLst>
              <a:ext uri="{FF2B5EF4-FFF2-40B4-BE49-F238E27FC236}">
                <a16:creationId xmlns:a16="http://schemas.microsoft.com/office/drawing/2014/main" id="{2CD56438-D4CF-0B0B-A5E6-E6137BA0B7E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95F21E8-A716-4CB8-E613-8055F1D883D2}"/>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3217210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86F769-2CA5-19D3-BBDF-6589D62C2E0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A2A6F20-FDD8-E3D8-E0B8-48859B230DAA}"/>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63E4516C-A1C1-203D-7D59-3F02CD70569F}"/>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FD26348C-1F07-E636-76F1-421E8C17F737}"/>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6" name="Marcador de pie de página 5">
            <a:extLst>
              <a:ext uri="{FF2B5EF4-FFF2-40B4-BE49-F238E27FC236}">
                <a16:creationId xmlns:a16="http://schemas.microsoft.com/office/drawing/2014/main" id="{C38D8B0B-87EA-242F-A54D-1DED2780B298}"/>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9DA299EC-9403-EFE9-E242-6E383860A6A2}"/>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3295210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7EDBA4-823B-ACFB-0E72-79BF188ED656}"/>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5BF752D9-1E96-4041-B1EB-A4E5AD8B41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6F07C38C-DE38-E8FD-24CB-65FBAE45F116}"/>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667D8B43-1B9A-F8AF-062F-BABF9EACB1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B0AC82D9-FD43-4F70-ABBC-977491DFCDC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7471518D-D2FE-BB2F-8283-0E6D5C757208}"/>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8" name="Marcador de pie de página 7">
            <a:extLst>
              <a:ext uri="{FF2B5EF4-FFF2-40B4-BE49-F238E27FC236}">
                <a16:creationId xmlns:a16="http://schemas.microsoft.com/office/drawing/2014/main" id="{2085B3BB-C693-0077-657C-65795B849D17}"/>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E8FA744D-29F5-8C42-EF42-7D46477DDBD3}"/>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1507716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BF2991-36DA-654D-80D4-7284341CFAB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C07A3243-837F-3BAE-F010-AA9C2EEADCE4}"/>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4" name="Marcador de pie de página 3">
            <a:extLst>
              <a:ext uri="{FF2B5EF4-FFF2-40B4-BE49-F238E27FC236}">
                <a16:creationId xmlns:a16="http://schemas.microsoft.com/office/drawing/2014/main" id="{DC21BFB0-E1D3-6633-BDD1-0B98001B50BF}"/>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81391C2E-C2AF-6823-01CC-42B10D3802C1}"/>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3379425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DCDD5D8E-A9EB-5FAE-64E9-1AB177E59A5D}"/>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3" name="Marcador de pie de página 2">
            <a:extLst>
              <a:ext uri="{FF2B5EF4-FFF2-40B4-BE49-F238E27FC236}">
                <a16:creationId xmlns:a16="http://schemas.microsoft.com/office/drawing/2014/main" id="{FCCFDBC7-18AE-2236-7E6E-E5DB9BE19091}"/>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4C36EA34-FAFC-CD7F-EC7A-9297EE26010C}"/>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1598303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FB8107-2196-0830-C6FA-644471E84A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9AD59402-FA41-B499-241E-EAF443C88F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8FAF2ECD-3F88-31EC-EE99-163162B49D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F1705EC-806B-B8BD-F159-3DE106DF9606}"/>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6" name="Marcador de pie de página 5">
            <a:extLst>
              <a:ext uri="{FF2B5EF4-FFF2-40B4-BE49-F238E27FC236}">
                <a16:creationId xmlns:a16="http://schemas.microsoft.com/office/drawing/2014/main" id="{2A52CA95-4A3E-5A60-B2A1-0DD9BF31A797}"/>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AAC058C-A31F-28B2-2441-94AB87FE1E32}"/>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4154786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4CE437-9D4E-4EF9-9C05-C83658D3FFF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396F21C0-3541-137A-EDEF-81399FEB1D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1736DAA5-89A0-4AEA-B652-364D2E9D3A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CF41921-E025-F986-9D33-3CA9968E260B}"/>
              </a:ext>
            </a:extLst>
          </p:cNvPr>
          <p:cNvSpPr>
            <a:spLocks noGrp="1"/>
          </p:cNvSpPr>
          <p:nvPr>
            <p:ph type="dt" sz="half" idx="10"/>
          </p:nvPr>
        </p:nvSpPr>
        <p:spPr/>
        <p:txBody>
          <a:bodyPr/>
          <a:lstStyle/>
          <a:p>
            <a:fld id="{632BEFA2-CF23-439A-BE2E-32FF76F9D52A}" type="datetimeFigureOut">
              <a:rPr lang="es-CO" smtClean="0"/>
              <a:t>23/04/2024</a:t>
            </a:fld>
            <a:endParaRPr lang="es-CO"/>
          </a:p>
        </p:txBody>
      </p:sp>
      <p:sp>
        <p:nvSpPr>
          <p:cNvPr id="6" name="Marcador de pie de página 5">
            <a:extLst>
              <a:ext uri="{FF2B5EF4-FFF2-40B4-BE49-F238E27FC236}">
                <a16:creationId xmlns:a16="http://schemas.microsoft.com/office/drawing/2014/main" id="{BF82772C-0073-529B-AA00-894F9B3BE72B}"/>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E97058E6-DF32-1EAD-0657-14F50E1520DA}"/>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4070372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9000" b="-9000"/>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92D77A05-5B7A-CCF4-4982-9AA757456A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8B537F8C-A4AB-5F46-E74D-8AD160718B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6855CDB-42CB-1822-740C-6AF599C597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2BEFA2-CF23-439A-BE2E-32FF76F9D52A}" type="datetimeFigureOut">
              <a:rPr lang="es-CO" smtClean="0"/>
              <a:t>23/04/2024</a:t>
            </a:fld>
            <a:endParaRPr lang="es-CO"/>
          </a:p>
        </p:txBody>
      </p:sp>
      <p:sp>
        <p:nvSpPr>
          <p:cNvPr id="5" name="Marcador de pie de página 4">
            <a:extLst>
              <a:ext uri="{FF2B5EF4-FFF2-40B4-BE49-F238E27FC236}">
                <a16:creationId xmlns:a16="http://schemas.microsoft.com/office/drawing/2014/main" id="{22C95326-9D1F-0010-1AAB-E871E1BB70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780B72C0-5F3E-C5D0-D8F5-26A1BE673D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23DE75-06D0-4132-8516-3D8381712F86}" type="slidenum">
              <a:rPr lang="es-CO" smtClean="0"/>
              <a:t>‹Nº›</a:t>
            </a:fld>
            <a:endParaRPr lang="es-CO"/>
          </a:p>
        </p:txBody>
      </p:sp>
    </p:spTree>
    <p:extLst>
      <p:ext uri="{BB962C8B-B14F-4D97-AF65-F5344CB8AC3E}">
        <p14:creationId xmlns:p14="http://schemas.microsoft.com/office/powerpoint/2010/main" val="26279224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3A8926C9-13E8-D6C0-ED55-542AD455743F}"/>
              </a:ext>
            </a:extLst>
          </p:cNvPr>
          <p:cNvSpPr>
            <a:spLocks noGrp="1"/>
          </p:cNvSpPr>
          <p:nvPr>
            <p:ph type="subTitle" idx="1"/>
          </p:nvPr>
        </p:nvSpPr>
        <p:spPr>
          <a:xfrm>
            <a:off x="236376" y="2519687"/>
            <a:ext cx="3514531" cy="1464484"/>
          </a:xfrm>
        </p:spPr>
        <p:txBody>
          <a:bodyPr>
            <a:normAutofit/>
          </a:bodyPr>
          <a:lstStyle/>
          <a:p>
            <a:r>
              <a:rPr lang="es-MX" sz="1800" dirty="0">
                <a:solidFill>
                  <a:schemeClr val="bg1"/>
                </a:solidFill>
              </a:rPr>
              <a:t>Autor: Rodney Zapata </a:t>
            </a:r>
          </a:p>
          <a:p>
            <a:r>
              <a:rPr lang="es-MX" sz="1800" dirty="0">
                <a:solidFill>
                  <a:schemeClr val="bg1"/>
                </a:solidFill>
              </a:rPr>
              <a:t>Instructora: María Isabel Alegría</a:t>
            </a:r>
          </a:p>
          <a:p>
            <a:r>
              <a:rPr lang="es-MX" sz="1800" dirty="0">
                <a:solidFill>
                  <a:schemeClr val="bg1"/>
                </a:solidFill>
              </a:rPr>
              <a:t>Ficha: 2675810</a:t>
            </a:r>
          </a:p>
          <a:p>
            <a:r>
              <a:rPr lang="es-MX" sz="1800" dirty="0">
                <a:solidFill>
                  <a:schemeClr val="bg1"/>
                </a:solidFill>
              </a:rPr>
              <a:t>Análisis  y desarrollo de software</a:t>
            </a:r>
            <a:endParaRPr lang="es-CO" sz="1800" dirty="0">
              <a:solidFill>
                <a:schemeClr val="bg1"/>
              </a:solidFill>
            </a:endParaRPr>
          </a:p>
        </p:txBody>
      </p:sp>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143070" y="574253"/>
            <a:ext cx="9144000" cy="71077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y SST</a:t>
            </a:r>
          </a:p>
        </p:txBody>
      </p:sp>
    </p:spTree>
    <p:extLst>
      <p:ext uri="{BB962C8B-B14F-4D97-AF65-F5344CB8AC3E}">
        <p14:creationId xmlns:p14="http://schemas.microsoft.com/office/powerpoint/2010/main" val="247116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70586" y="466531"/>
            <a:ext cx="5365103" cy="508518"/>
          </a:xfrm>
        </p:spPr>
        <p:txBody>
          <a:bodyPr>
            <a:normAutofit/>
          </a:bodyPr>
          <a:lstStyle/>
          <a:p>
            <a:r>
              <a:rPr lang="es-CO" sz="2400" dirty="0">
                <a:solidFill>
                  <a:schemeClr val="bg1"/>
                </a:solidFill>
              </a:rPr>
              <a:t>Implementación de medidas preventivas</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270587" y="1278715"/>
            <a:ext cx="9041364" cy="1623105"/>
          </a:xfrm>
        </p:spPr>
        <p:txBody>
          <a:bodyPr>
            <a:normAutofit/>
          </a:bodyPr>
          <a:lstStyle/>
          <a:p>
            <a:pPr algn="l"/>
            <a:r>
              <a:rPr lang="es-ES" sz="1600" b="0" i="0" dirty="0">
                <a:solidFill>
                  <a:schemeClr val="bg1"/>
                </a:solidFill>
                <a:effectLst/>
                <a:latin typeface="Söhne"/>
              </a:rPr>
              <a:t>La implementación de medidas preventivas es una parte crucial de la gestión de riesgos ambientales y se realiza para evitar, reducir o mitigar los posibles impactos adversos sobre el medio ambiente. Aquí hay algunas pautas generales para implementar medidas preventivas efectivas:</a:t>
            </a:r>
            <a:endParaRPr lang="es-CO" sz="2000" dirty="0">
              <a:solidFill>
                <a:schemeClr val="bg1"/>
              </a:solidFill>
            </a:endParaRPr>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301688" y="4622182"/>
            <a:ext cx="9041364" cy="162310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s-ES" sz="1600" dirty="0">
                <a:solidFill>
                  <a:schemeClr val="bg1"/>
                </a:solidFill>
                <a:latin typeface="Söhne"/>
              </a:rPr>
              <a:t>Desarrollar e implementar políticas y procedimientos de seguridad y salud ocupacional.</a:t>
            </a:r>
          </a:p>
          <a:p>
            <a:pPr marL="285750" indent="-285750" algn="l">
              <a:buFont typeface="Arial" panose="020B0604020202020204" pitchFamily="34" charset="0"/>
              <a:buChar char="•"/>
            </a:pPr>
            <a:r>
              <a:rPr lang="es-ES" sz="1600" dirty="0">
                <a:solidFill>
                  <a:schemeClr val="bg1"/>
                </a:solidFill>
                <a:latin typeface="Söhne"/>
              </a:rPr>
              <a:t>Promover el uso de equipos de protección personal (EPP) adecuados.</a:t>
            </a:r>
          </a:p>
          <a:p>
            <a:pPr marL="285750" indent="-285750" algn="l">
              <a:buFont typeface="Arial" panose="020B0604020202020204" pitchFamily="34" charset="0"/>
              <a:buChar char="•"/>
            </a:pPr>
            <a:r>
              <a:rPr lang="es-ES" sz="1600" dirty="0">
                <a:solidFill>
                  <a:schemeClr val="bg1"/>
                </a:solidFill>
                <a:latin typeface="Söhne"/>
              </a:rPr>
              <a:t>Establecer controles técnicos para minimizar los riesgos, como sistemas de ventilación, barreras de seguridad, etc.</a:t>
            </a:r>
          </a:p>
          <a:p>
            <a:pPr algn="l"/>
            <a:endParaRPr lang="es-CO" sz="2000" dirty="0">
              <a:solidFill>
                <a:schemeClr val="bg1"/>
              </a:solidFill>
            </a:endParaRPr>
          </a:p>
        </p:txBody>
      </p:sp>
      <p:pic>
        <p:nvPicPr>
          <p:cNvPr id="7" name="Imagen 6">
            <a:extLst>
              <a:ext uri="{FF2B5EF4-FFF2-40B4-BE49-F238E27FC236}">
                <a16:creationId xmlns:a16="http://schemas.microsoft.com/office/drawing/2014/main" id="{ADC9A76C-E5DA-A185-DB63-28983BB315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0813" y="2130294"/>
            <a:ext cx="4275484" cy="2227101"/>
          </a:xfrm>
          <a:prstGeom prst="rect">
            <a:avLst/>
          </a:prstGeom>
        </p:spPr>
      </p:pic>
    </p:spTree>
    <p:extLst>
      <p:ext uri="{BB962C8B-B14F-4D97-AF65-F5344CB8AC3E}">
        <p14:creationId xmlns:p14="http://schemas.microsoft.com/office/powerpoint/2010/main" val="1579873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70586" y="466531"/>
            <a:ext cx="5365103" cy="508518"/>
          </a:xfrm>
        </p:spPr>
        <p:txBody>
          <a:bodyPr>
            <a:normAutofit/>
          </a:bodyPr>
          <a:lstStyle/>
          <a:p>
            <a:pPr algn="l"/>
            <a:r>
              <a:rPr lang="es-CO" sz="2400" dirty="0">
                <a:solidFill>
                  <a:schemeClr val="bg1"/>
                </a:solidFill>
              </a:rPr>
              <a:t>Capacitación y sensibilización</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270587" y="1278715"/>
            <a:ext cx="9041364" cy="1623105"/>
          </a:xfrm>
        </p:spPr>
        <p:txBody>
          <a:bodyPr>
            <a:normAutofit/>
          </a:bodyPr>
          <a:lstStyle/>
          <a:p>
            <a:pPr algn="l"/>
            <a:r>
              <a:rPr lang="es-ES" sz="1600" b="0" i="0" dirty="0">
                <a:solidFill>
                  <a:schemeClr val="bg1"/>
                </a:solidFill>
                <a:effectLst/>
                <a:latin typeface="Söhne"/>
              </a:rPr>
              <a:t>La capacitación y la sensibilización son componentes fundamentales para mejorar la gestión ambiental y promover prácticas sostenibles. Aquí hay algunas estrategias clave para llevar a cabo una capacitación y sensibilización efectivas en temas ambientales:</a:t>
            </a:r>
            <a:endParaRPr lang="es-CO" sz="1600" dirty="0">
              <a:solidFill>
                <a:schemeClr val="bg1"/>
              </a:solidFill>
            </a:endParaRPr>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301688" y="4622182"/>
            <a:ext cx="9041364" cy="162310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s-ES" sz="1600" dirty="0">
                <a:solidFill>
                  <a:schemeClr val="bg1"/>
                </a:solidFill>
                <a:latin typeface="Söhne"/>
              </a:rPr>
              <a:t>Proporcionar capacitación regular sobre seguridad y salud en el trabajo a todos los empleados.</a:t>
            </a:r>
          </a:p>
          <a:p>
            <a:pPr marL="285750" indent="-285750" algn="l">
              <a:buFont typeface="Arial" panose="020B0604020202020204" pitchFamily="34" charset="0"/>
              <a:buChar char="•"/>
            </a:pPr>
            <a:r>
              <a:rPr lang="es-ES" sz="1600" dirty="0">
                <a:solidFill>
                  <a:schemeClr val="bg1"/>
                </a:solidFill>
                <a:latin typeface="Söhne"/>
              </a:rPr>
              <a:t>Fomentar una cultura de seguridad que promueva la responsabilidad individual y colectiva.</a:t>
            </a:r>
          </a:p>
          <a:p>
            <a:pPr marL="285750" indent="-285750" algn="l">
              <a:buFont typeface="Arial" panose="020B0604020202020204" pitchFamily="34" charset="0"/>
              <a:buChar char="•"/>
            </a:pPr>
            <a:r>
              <a:rPr lang="es-ES" sz="1600" dirty="0">
                <a:solidFill>
                  <a:schemeClr val="bg1"/>
                </a:solidFill>
                <a:latin typeface="Söhne"/>
              </a:rPr>
              <a:t>Realizar campañas de sensibilización sobre la importancia de la protección ambiental y la prevención de accidentes y enfermedades laborales.</a:t>
            </a:r>
            <a:endParaRPr lang="es-CO" sz="2000" dirty="0">
              <a:solidFill>
                <a:schemeClr val="bg1"/>
              </a:solidFill>
            </a:endParaRPr>
          </a:p>
        </p:txBody>
      </p:sp>
      <p:pic>
        <p:nvPicPr>
          <p:cNvPr id="6" name="Imagen 5">
            <a:extLst>
              <a:ext uri="{FF2B5EF4-FFF2-40B4-BE49-F238E27FC236}">
                <a16:creationId xmlns:a16="http://schemas.microsoft.com/office/drawing/2014/main" id="{6E6590EC-EB83-0CDE-4688-31E78C0D10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22080" y="1959215"/>
            <a:ext cx="3999333" cy="2492542"/>
          </a:xfrm>
          <a:prstGeom prst="rect">
            <a:avLst/>
          </a:prstGeom>
        </p:spPr>
      </p:pic>
    </p:spTree>
    <p:extLst>
      <p:ext uri="{BB962C8B-B14F-4D97-AF65-F5344CB8AC3E}">
        <p14:creationId xmlns:p14="http://schemas.microsoft.com/office/powerpoint/2010/main" val="4491068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70586" y="466531"/>
            <a:ext cx="5365103" cy="508518"/>
          </a:xfrm>
        </p:spPr>
        <p:txBody>
          <a:bodyPr>
            <a:normAutofit/>
          </a:bodyPr>
          <a:lstStyle/>
          <a:p>
            <a:pPr algn="l"/>
            <a:r>
              <a:rPr lang="es-CO" sz="2400" dirty="0">
                <a:solidFill>
                  <a:schemeClr val="bg1"/>
                </a:solidFill>
              </a:rPr>
              <a:t>Monitoreo y seguimiento</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270587" y="1278715"/>
            <a:ext cx="9041364" cy="1623105"/>
          </a:xfrm>
        </p:spPr>
        <p:txBody>
          <a:bodyPr>
            <a:normAutofit/>
          </a:bodyPr>
          <a:lstStyle/>
          <a:p>
            <a:pPr algn="l"/>
            <a:r>
              <a:rPr lang="es-ES" sz="1800" b="0" i="0" dirty="0">
                <a:solidFill>
                  <a:schemeClr val="bg1"/>
                </a:solidFill>
                <a:effectLst/>
                <a:latin typeface="Söhne"/>
              </a:rPr>
              <a:t>El monitoreo y seguimiento son componentes esenciales de cualquier programa de gestión ambiental efectivo. Estas actividades permiten recopilar datos, evaluar el desempeño ambiental y tomar medidas correctivas cuando sea necesario. Aquí hay algunas pautas para realizar un monitoreo y seguimiento efectivo:</a:t>
            </a:r>
            <a:endParaRPr lang="es-CO" sz="1800" dirty="0">
              <a:solidFill>
                <a:schemeClr val="bg1"/>
              </a:solidFill>
            </a:endParaRPr>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152397" y="4751635"/>
            <a:ext cx="9336835" cy="143456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s-ES" sz="1800" dirty="0">
                <a:solidFill>
                  <a:schemeClr val="bg1"/>
                </a:solidFill>
                <a:latin typeface="Söhne"/>
              </a:rPr>
              <a:t>Establecer programas de monitoreo ambiental para identificar posibles impactos y riesgos.</a:t>
            </a:r>
          </a:p>
          <a:p>
            <a:pPr marL="285750" indent="-285750" algn="l">
              <a:buFont typeface="Arial" panose="020B0604020202020204" pitchFamily="34" charset="0"/>
              <a:buChar char="•"/>
            </a:pPr>
            <a:r>
              <a:rPr lang="es-ES" sz="1800" dirty="0">
                <a:solidFill>
                  <a:schemeClr val="bg1"/>
                </a:solidFill>
                <a:latin typeface="Söhne"/>
              </a:rPr>
              <a:t>Implementar sistemas de reporte de incidentes y accidentes para identificar áreas de mejora.</a:t>
            </a:r>
          </a:p>
          <a:p>
            <a:pPr marL="285750" indent="-285750" algn="l">
              <a:buFont typeface="Arial" panose="020B0604020202020204" pitchFamily="34" charset="0"/>
              <a:buChar char="•"/>
            </a:pPr>
            <a:r>
              <a:rPr lang="es-ES" sz="1800" dirty="0">
                <a:solidFill>
                  <a:schemeClr val="bg1"/>
                </a:solidFill>
                <a:latin typeface="Söhne"/>
              </a:rPr>
              <a:t>Realizar auditorías periódicas para evaluar el cumplimiento de las políticas y procedimientos de seguridad y salud ocupacional.</a:t>
            </a:r>
            <a:endParaRPr lang="es-CO" sz="1800" dirty="0">
              <a:solidFill>
                <a:schemeClr val="bg1"/>
              </a:solidFill>
            </a:endParaRPr>
          </a:p>
        </p:txBody>
      </p:sp>
      <p:pic>
        <p:nvPicPr>
          <p:cNvPr id="7" name="Imagen 6">
            <a:extLst>
              <a:ext uri="{FF2B5EF4-FFF2-40B4-BE49-F238E27FC236}">
                <a16:creationId xmlns:a16="http://schemas.microsoft.com/office/drawing/2014/main" id="{3C441AB5-F298-F74C-411F-42737FCE84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1553" y="2106365"/>
            <a:ext cx="3975133" cy="2645270"/>
          </a:xfrm>
          <a:prstGeom prst="rect">
            <a:avLst/>
          </a:prstGeom>
        </p:spPr>
      </p:pic>
    </p:spTree>
    <p:extLst>
      <p:ext uri="{BB962C8B-B14F-4D97-AF65-F5344CB8AC3E}">
        <p14:creationId xmlns:p14="http://schemas.microsoft.com/office/powerpoint/2010/main" val="12684781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70586" y="466531"/>
            <a:ext cx="5365103" cy="508518"/>
          </a:xfrm>
        </p:spPr>
        <p:txBody>
          <a:bodyPr>
            <a:normAutofit/>
          </a:bodyPr>
          <a:lstStyle/>
          <a:p>
            <a:pPr algn="l"/>
            <a:r>
              <a:rPr lang="es-CO" sz="2400" dirty="0">
                <a:solidFill>
                  <a:schemeClr val="bg1"/>
                </a:solidFill>
              </a:rPr>
              <a:t>Promoción de la salud</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270587" y="1278715"/>
            <a:ext cx="9041364" cy="1623105"/>
          </a:xfrm>
        </p:spPr>
        <p:txBody>
          <a:bodyPr>
            <a:normAutofit/>
          </a:bodyPr>
          <a:lstStyle/>
          <a:p>
            <a:pPr algn="l"/>
            <a:r>
              <a:rPr lang="es-ES" sz="1800" b="0" i="0" dirty="0">
                <a:solidFill>
                  <a:schemeClr val="bg1"/>
                </a:solidFill>
                <a:effectLst/>
                <a:latin typeface="Söhne"/>
              </a:rPr>
              <a:t>La promoción de la salud es un enfoque integral que busca mejorar la salud y el bienestar de las personas y las comunidades mediante la prevención de enfermedades, la promoción de estilos de vida saludables y la creación de entornos propicios para la salud. Aquí hay algunas estrategias clave para promover la salud:</a:t>
            </a:r>
            <a:endParaRPr lang="es-CO" sz="1800" dirty="0">
              <a:solidFill>
                <a:schemeClr val="bg1"/>
              </a:solidFill>
            </a:endParaRPr>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152397" y="4751635"/>
            <a:ext cx="9336835" cy="143456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s-ES" sz="1800" dirty="0">
                <a:solidFill>
                  <a:schemeClr val="bg1"/>
                </a:solidFill>
              </a:rPr>
              <a:t>Fomentar estilos de vida saludables entre los empleados.</a:t>
            </a:r>
          </a:p>
          <a:p>
            <a:pPr marL="285750" indent="-285750" algn="l">
              <a:buFont typeface="Arial" panose="020B0604020202020204" pitchFamily="34" charset="0"/>
              <a:buChar char="•"/>
            </a:pPr>
            <a:r>
              <a:rPr lang="es-ES" sz="1800" dirty="0">
                <a:solidFill>
                  <a:schemeClr val="bg1"/>
                </a:solidFill>
              </a:rPr>
              <a:t>Ofrecer programas de bienestar que incluyan ejercicios físicos, alimentación saludable y manejo del estrés.</a:t>
            </a:r>
          </a:p>
          <a:p>
            <a:pPr marL="285750" indent="-285750" algn="l">
              <a:buFont typeface="Arial" panose="020B0604020202020204" pitchFamily="34" charset="0"/>
              <a:buChar char="•"/>
            </a:pPr>
            <a:r>
              <a:rPr lang="es-ES" sz="1800" dirty="0">
                <a:solidFill>
                  <a:schemeClr val="bg1"/>
                </a:solidFill>
              </a:rPr>
              <a:t>Proporcionar acceso a servicios médicos y de salud mental.</a:t>
            </a:r>
            <a:endParaRPr lang="es-CO" sz="1800" dirty="0">
              <a:solidFill>
                <a:schemeClr val="bg1"/>
              </a:solidFill>
            </a:endParaRPr>
          </a:p>
        </p:txBody>
      </p:sp>
      <p:pic>
        <p:nvPicPr>
          <p:cNvPr id="6" name="Imagen 5">
            <a:extLst>
              <a:ext uri="{FF2B5EF4-FFF2-40B4-BE49-F238E27FC236}">
                <a16:creationId xmlns:a16="http://schemas.microsoft.com/office/drawing/2014/main" id="{EF91F9C1-294C-7089-B1D6-AFCD84E3B0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57911" y="2367622"/>
            <a:ext cx="3581692" cy="2682812"/>
          </a:xfrm>
          <a:prstGeom prst="rect">
            <a:avLst/>
          </a:prstGeom>
        </p:spPr>
      </p:pic>
    </p:spTree>
    <p:extLst>
      <p:ext uri="{BB962C8B-B14F-4D97-AF65-F5344CB8AC3E}">
        <p14:creationId xmlns:p14="http://schemas.microsoft.com/office/powerpoint/2010/main" val="40798230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70586" y="466531"/>
            <a:ext cx="5365103" cy="508518"/>
          </a:xfrm>
        </p:spPr>
        <p:txBody>
          <a:bodyPr>
            <a:normAutofit/>
          </a:bodyPr>
          <a:lstStyle/>
          <a:p>
            <a:pPr algn="l"/>
            <a:r>
              <a:rPr lang="es-CO" sz="2400" dirty="0">
                <a:solidFill>
                  <a:schemeClr val="bg1"/>
                </a:solidFill>
              </a:rPr>
              <a:t>Participación y consulta</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270587" y="1278715"/>
            <a:ext cx="9041364" cy="1623105"/>
          </a:xfrm>
        </p:spPr>
        <p:txBody>
          <a:bodyPr>
            <a:normAutofit/>
          </a:bodyPr>
          <a:lstStyle/>
          <a:p>
            <a:pPr algn="l"/>
            <a:r>
              <a:rPr lang="es-ES" sz="1800" b="0" i="0" dirty="0">
                <a:solidFill>
                  <a:schemeClr val="bg1"/>
                </a:solidFill>
                <a:effectLst/>
                <a:latin typeface="Söhne"/>
              </a:rPr>
              <a:t>La participación y la consulta son elementos fundamentales en cualquier proceso de toma de decisiones, especialmente en lo que respecta a temas ambientales y de desarrollo sostenible. Aquí hay algunas formas en las que se puede promover la participación y la consulta efectiva:</a:t>
            </a:r>
            <a:endParaRPr lang="es-CO" sz="1800" dirty="0">
              <a:solidFill>
                <a:schemeClr val="bg1"/>
              </a:solidFill>
            </a:endParaRPr>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143066" y="4537028"/>
            <a:ext cx="9336835" cy="143456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lgn="l">
              <a:buFont typeface="Arial" panose="020B0604020202020204" pitchFamily="34" charset="0"/>
              <a:buChar char="•"/>
            </a:pPr>
            <a:r>
              <a:rPr lang="es-ES" sz="1600" dirty="0">
                <a:solidFill>
                  <a:schemeClr val="bg1"/>
                </a:solidFill>
              </a:rPr>
              <a:t>Involucrar a los trabajadores en la identificación de riesgos y la toma de decisiones relacionadas con la seguridad y la salud ocupacional.</a:t>
            </a:r>
          </a:p>
          <a:p>
            <a:pPr marL="285750" indent="-285750" algn="l">
              <a:buFont typeface="Arial" panose="020B0604020202020204" pitchFamily="34" charset="0"/>
              <a:buChar char="•"/>
            </a:pPr>
            <a:r>
              <a:rPr lang="es-ES" sz="1600" dirty="0">
                <a:solidFill>
                  <a:schemeClr val="bg1"/>
                </a:solidFill>
              </a:rPr>
              <a:t>Fomentar la comunicación abierta y la retroalimentación entre empleados y empleadores.</a:t>
            </a:r>
          </a:p>
          <a:p>
            <a:pPr marL="285750" indent="-285750" algn="l">
              <a:buFont typeface="Arial" panose="020B0604020202020204" pitchFamily="34" charset="0"/>
              <a:buChar char="•"/>
            </a:pPr>
            <a:r>
              <a:rPr lang="es-ES" sz="1600" dirty="0">
                <a:solidFill>
                  <a:schemeClr val="bg1"/>
                </a:solidFill>
              </a:rPr>
              <a:t>Establecer comités de seguridad y salud laboral para promover la participación activa de los trabajadores en la mejora continua de las condiciones laborales.</a:t>
            </a:r>
          </a:p>
          <a:p>
            <a:pPr marL="285750" indent="-285750" algn="l">
              <a:buFont typeface="Arial" panose="020B0604020202020204" pitchFamily="34" charset="0"/>
              <a:buChar char="•"/>
            </a:pPr>
            <a:r>
              <a:rPr lang="es-ES" sz="1600" dirty="0">
                <a:solidFill>
                  <a:schemeClr val="bg1"/>
                </a:solidFill>
              </a:rPr>
              <a:t>Al implementar estas estrategias de manera integral y sistemática, las organizaciones pueden reducir significativamente los impactos ambientales, prevenir accidentes y enfermedades laborales, y promover ambientes de trabajo seguros y saludables.</a:t>
            </a:r>
            <a:endParaRPr lang="es-CO" sz="1600" dirty="0">
              <a:solidFill>
                <a:schemeClr val="bg1"/>
              </a:solidFill>
            </a:endParaRPr>
          </a:p>
        </p:txBody>
      </p:sp>
      <p:pic>
        <p:nvPicPr>
          <p:cNvPr id="7" name="Imagen 6">
            <a:extLst>
              <a:ext uri="{FF2B5EF4-FFF2-40B4-BE49-F238E27FC236}">
                <a16:creationId xmlns:a16="http://schemas.microsoft.com/office/drawing/2014/main" id="{0077C19B-75D8-9FE1-251C-551E3715AE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7412" y="2348963"/>
            <a:ext cx="5604588" cy="2113205"/>
          </a:xfrm>
          <a:prstGeom prst="rect">
            <a:avLst/>
          </a:prstGeom>
        </p:spPr>
      </p:pic>
    </p:spTree>
    <p:extLst>
      <p:ext uri="{BB962C8B-B14F-4D97-AF65-F5344CB8AC3E}">
        <p14:creationId xmlns:p14="http://schemas.microsoft.com/office/powerpoint/2010/main" val="3067818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143070" y="574253"/>
            <a:ext cx="9144000" cy="71077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2" name="Diagrama de flujo: proceso alternativo 1">
            <a:extLst>
              <a:ext uri="{FF2B5EF4-FFF2-40B4-BE49-F238E27FC236}">
                <a16:creationId xmlns:a16="http://schemas.microsoft.com/office/drawing/2014/main" id="{96785787-8E6F-CCDD-B1FA-F48CC4EFDF88}"/>
              </a:ext>
            </a:extLst>
          </p:cNvPr>
          <p:cNvSpPr/>
          <p:nvPr/>
        </p:nvSpPr>
        <p:spPr>
          <a:xfrm>
            <a:off x="6443529" y="2219770"/>
            <a:ext cx="4905286" cy="241846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s-MX" sz="2000" dirty="0"/>
              <a:t>Transición a energías renovables</a:t>
            </a:r>
          </a:p>
          <a:p>
            <a:pPr marL="342900" indent="-342900">
              <a:buAutoNum type="arabicPeriod"/>
            </a:pPr>
            <a:r>
              <a:rPr lang="es-MX" sz="2000" dirty="0"/>
              <a:t>Gestión de Residuos</a:t>
            </a:r>
          </a:p>
          <a:p>
            <a:pPr marL="342900" indent="-342900">
              <a:buAutoNum type="arabicPeriod"/>
            </a:pPr>
            <a:r>
              <a:rPr lang="es-MX" sz="2000" dirty="0"/>
              <a:t>Conservación de la biodiversidad</a:t>
            </a:r>
          </a:p>
          <a:p>
            <a:pPr marL="342900" indent="-342900">
              <a:buAutoNum type="arabicPeriod"/>
            </a:pPr>
            <a:r>
              <a:rPr lang="es-MX" sz="2000" dirty="0"/>
              <a:t>Educación ambiental</a:t>
            </a:r>
          </a:p>
          <a:p>
            <a:pPr marL="342900" indent="-342900">
              <a:buAutoNum type="arabicPeriod"/>
            </a:pPr>
            <a:r>
              <a:rPr lang="es-MX" sz="2000" dirty="0"/>
              <a:t>Regulación ambiental</a:t>
            </a:r>
            <a:endParaRPr lang="es-CO" sz="2000" dirty="0"/>
          </a:p>
        </p:txBody>
      </p:sp>
      <p:pic>
        <p:nvPicPr>
          <p:cNvPr id="6" name="Imagen 5">
            <a:extLst>
              <a:ext uri="{FF2B5EF4-FFF2-40B4-BE49-F238E27FC236}">
                <a16:creationId xmlns:a16="http://schemas.microsoft.com/office/drawing/2014/main" id="{3F5AEC04-1A57-F9BA-E0FD-A4E8A8004A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9042" y="2328714"/>
            <a:ext cx="4619032" cy="2309516"/>
          </a:xfrm>
          <a:prstGeom prst="rect">
            <a:avLst/>
          </a:prstGeom>
        </p:spPr>
      </p:pic>
    </p:spTree>
    <p:extLst>
      <p:ext uri="{BB962C8B-B14F-4D97-AF65-F5344CB8AC3E}">
        <p14:creationId xmlns:p14="http://schemas.microsoft.com/office/powerpoint/2010/main" val="2214691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2000" dirty="0">
                <a:solidFill>
                  <a:schemeClr val="bg1"/>
                </a:solidFill>
              </a:rPr>
              <a:t>1. Transición a energías renovables</a:t>
            </a:r>
          </a:p>
        </p:txBody>
      </p:sp>
      <p:sp>
        <p:nvSpPr>
          <p:cNvPr id="4" name="Subtítulo 2">
            <a:extLst>
              <a:ext uri="{FF2B5EF4-FFF2-40B4-BE49-F238E27FC236}">
                <a16:creationId xmlns:a16="http://schemas.microsoft.com/office/drawing/2014/main" id="{923C5118-2408-A2B4-1585-287200B48CBF}"/>
              </a:ext>
            </a:extLst>
          </p:cNvPr>
          <p:cNvSpPr>
            <a:spLocks noGrp="1"/>
          </p:cNvSpPr>
          <p:nvPr>
            <p:ph type="subTitle" idx="1"/>
          </p:nvPr>
        </p:nvSpPr>
        <p:spPr>
          <a:xfrm>
            <a:off x="4717280" y="4604684"/>
            <a:ext cx="6636520" cy="1881574"/>
          </a:xfrm>
        </p:spPr>
        <p:txBody>
          <a:bodyPr>
            <a:normAutofit/>
          </a:bodyPr>
          <a:lstStyle/>
          <a:p>
            <a:pPr algn="l"/>
            <a:r>
              <a:rPr lang="es-ES" sz="2000" dirty="0">
                <a:solidFill>
                  <a:schemeClr val="bg1"/>
                </a:solidFill>
              </a:rPr>
              <a:t>El uso de la energía solar no genera contaminación acústica, ya que los paneles solares apenas emiten algún sonido durante su funcionamiento.</a:t>
            </a:r>
          </a:p>
          <a:p>
            <a:pPr algn="l"/>
            <a:r>
              <a:rPr lang="es-ES" sz="2000" dirty="0">
                <a:solidFill>
                  <a:schemeClr val="bg1"/>
                </a:solidFill>
              </a:rPr>
              <a:t>La luz solar es abundante y está ampliamente disponible, llegando a todas partes, inclusive a lugares donde por su geografía es difícil la instalación de cableado eléctrico.</a:t>
            </a:r>
          </a:p>
          <a:p>
            <a:pPr algn="l"/>
            <a:endParaRPr lang="es-CO" sz="2000" dirty="0">
              <a:solidFill>
                <a:schemeClr val="bg1"/>
              </a:solidFill>
            </a:endParaRPr>
          </a:p>
        </p:txBody>
      </p:sp>
      <p:pic>
        <p:nvPicPr>
          <p:cNvPr id="8" name="Imagen 7">
            <a:extLst>
              <a:ext uri="{FF2B5EF4-FFF2-40B4-BE49-F238E27FC236}">
                <a16:creationId xmlns:a16="http://schemas.microsoft.com/office/drawing/2014/main" id="{85FEE37D-C523-9BFB-921A-2D7DC3C54F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502" y="4364182"/>
            <a:ext cx="3740727" cy="2493818"/>
          </a:xfrm>
          <a:prstGeom prst="rect">
            <a:avLst/>
          </a:prstGeom>
        </p:spPr>
      </p:pic>
      <p:pic>
        <p:nvPicPr>
          <p:cNvPr id="10" name="Imagen 9">
            <a:extLst>
              <a:ext uri="{FF2B5EF4-FFF2-40B4-BE49-F238E27FC236}">
                <a16:creationId xmlns:a16="http://schemas.microsoft.com/office/drawing/2014/main" id="{57C06A04-AF0E-EED0-A2E4-5916A9C64B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7167" y="1918327"/>
            <a:ext cx="3791841" cy="2244770"/>
          </a:xfrm>
          <a:prstGeom prst="rect">
            <a:avLst/>
          </a:prstGeom>
        </p:spPr>
      </p:pic>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12003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2" name="CuadroTexto 11">
            <a:extLst>
              <a:ext uri="{FF2B5EF4-FFF2-40B4-BE49-F238E27FC236}">
                <a16:creationId xmlns:a16="http://schemas.microsoft.com/office/drawing/2014/main" id="{B163D884-21EF-D081-5ABA-6EF254D39716}"/>
              </a:ext>
            </a:extLst>
          </p:cNvPr>
          <p:cNvSpPr txBox="1"/>
          <p:nvPr/>
        </p:nvSpPr>
        <p:spPr>
          <a:xfrm>
            <a:off x="5816125" y="1129511"/>
            <a:ext cx="5537675" cy="1200329"/>
          </a:xfrm>
          <a:prstGeom prst="rect">
            <a:avLst/>
          </a:prstGeom>
          <a:noFill/>
        </p:spPr>
        <p:txBody>
          <a:bodyPr wrap="square" rtlCol="0">
            <a:spAutoFit/>
          </a:bodyPr>
          <a:lstStyle/>
          <a:p>
            <a:r>
              <a:rPr lang="es-ES" dirty="0">
                <a:solidFill>
                  <a:schemeClr val="bg1"/>
                </a:solidFill>
              </a:rPr>
              <a:t>Fomentar el uso de energías renovables como la solar, eólica e hidroeléctrica puede reducir la dependencia de combustibles fósiles y disminuir las emisiones de gases de efecto invernadero.</a:t>
            </a:r>
            <a:endParaRPr lang="es-CO" dirty="0">
              <a:solidFill>
                <a:schemeClr val="bg1"/>
              </a:solidFill>
            </a:endParaRPr>
          </a:p>
        </p:txBody>
      </p:sp>
      <p:sp>
        <p:nvSpPr>
          <p:cNvPr id="14" name="CuadroTexto 13">
            <a:extLst>
              <a:ext uri="{FF2B5EF4-FFF2-40B4-BE49-F238E27FC236}">
                <a16:creationId xmlns:a16="http://schemas.microsoft.com/office/drawing/2014/main" id="{A3677852-9CF7-ADEE-73D0-C0188A714D93}"/>
              </a:ext>
            </a:extLst>
          </p:cNvPr>
          <p:cNvSpPr txBox="1"/>
          <p:nvPr/>
        </p:nvSpPr>
        <p:spPr>
          <a:xfrm>
            <a:off x="5816125" y="2440548"/>
            <a:ext cx="6097424" cy="1200329"/>
          </a:xfrm>
          <a:prstGeom prst="rect">
            <a:avLst/>
          </a:prstGeom>
          <a:noFill/>
        </p:spPr>
        <p:txBody>
          <a:bodyPr wrap="square">
            <a:spAutoFit/>
          </a:bodyPr>
          <a:lstStyle/>
          <a:p>
            <a:r>
              <a:rPr lang="es-ES" dirty="0"/>
              <a:t>un molino de viento evita al año la emisión de más de 6.300 toneladas de CO2 a la atmósfera, lo que supone una ayuda valiosa a la hora de luchar contra el efecto invernadero y el consecuente cambio climático.</a:t>
            </a:r>
            <a:endParaRPr lang="es-CO" dirty="0"/>
          </a:p>
        </p:txBody>
      </p:sp>
    </p:spTree>
    <p:extLst>
      <p:ext uri="{BB962C8B-B14F-4D97-AF65-F5344CB8AC3E}">
        <p14:creationId xmlns:p14="http://schemas.microsoft.com/office/powerpoint/2010/main" val="4246482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59532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CO" sz="2000" dirty="0">
                <a:solidFill>
                  <a:schemeClr val="bg1"/>
                </a:solidFill>
              </a:rPr>
              <a:t>2. Gestión de Residuos</a:t>
            </a:r>
          </a:p>
        </p:txBody>
      </p:sp>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12003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2" name="CuadroTexto 11">
            <a:extLst>
              <a:ext uri="{FF2B5EF4-FFF2-40B4-BE49-F238E27FC236}">
                <a16:creationId xmlns:a16="http://schemas.microsoft.com/office/drawing/2014/main" id="{B163D884-21EF-D081-5ABA-6EF254D39716}"/>
              </a:ext>
            </a:extLst>
          </p:cNvPr>
          <p:cNvSpPr txBox="1"/>
          <p:nvPr/>
        </p:nvSpPr>
        <p:spPr>
          <a:xfrm>
            <a:off x="525149" y="1566161"/>
            <a:ext cx="11033332" cy="1200329"/>
          </a:xfrm>
          <a:prstGeom prst="rect">
            <a:avLst/>
          </a:prstGeom>
          <a:noFill/>
        </p:spPr>
        <p:txBody>
          <a:bodyPr wrap="square" rtlCol="0">
            <a:spAutoFit/>
          </a:bodyPr>
          <a:lstStyle/>
          <a:p>
            <a:r>
              <a:rPr lang="es-ES" dirty="0">
                <a:solidFill>
                  <a:schemeClr val="bg1"/>
                </a:solidFill>
              </a:rPr>
              <a:t>La gestión de residuos se refiere al manejo adecuado de los desechos generados por actividades humanas para minimizar su impacto negativo en el medio ambiente y la salud pública. Implica la recolección, transporte, tratamiento, y disposición final de los residuos de manera segura y eficiente. Aquí hay algunas prácticas comunes en la gestión de residuos:</a:t>
            </a:r>
            <a:endParaRPr lang="es-CO" dirty="0">
              <a:solidFill>
                <a:schemeClr val="bg1"/>
              </a:solidFill>
            </a:endParaRPr>
          </a:p>
        </p:txBody>
      </p:sp>
      <p:sp>
        <p:nvSpPr>
          <p:cNvPr id="14" name="CuadroTexto 13">
            <a:extLst>
              <a:ext uri="{FF2B5EF4-FFF2-40B4-BE49-F238E27FC236}">
                <a16:creationId xmlns:a16="http://schemas.microsoft.com/office/drawing/2014/main" id="{A3677852-9CF7-ADEE-73D0-C0188A714D93}"/>
              </a:ext>
            </a:extLst>
          </p:cNvPr>
          <p:cNvSpPr txBox="1"/>
          <p:nvPr/>
        </p:nvSpPr>
        <p:spPr>
          <a:xfrm>
            <a:off x="5792834" y="2733470"/>
            <a:ext cx="6097424" cy="1754326"/>
          </a:xfrm>
          <a:prstGeom prst="rect">
            <a:avLst/>
          </a:prstGeom>
          <a:noFill/>
        </p:spPr>
        <p:txBody>
          <a:bodyPr wrap="square">
            <a:spAutoFit/>
          </a:bodyPr>
          <a:lstStyle/>
          <a:p>
            <a:r>
              <a:rPr lang="es-ES" dirty="0"/>
              <a:t>Muchos materiales pueden ser reutilizados o reciclados en lugar de ser desechados. Esto incluye papel, plástico, vidrio, metales, y otros materiales. La reutilización implica usar un producto o material varias veces antes de desecharlo, mientras que el reciclaje implica convertir los materiales usados en nuevos productos.</a:t>
            </a:r>
            <a:endParaRPr lang="es-CO" dirty="0"/>
          </a:p>
        </p:txBody>
      </p:sp>
      <p:pic>
        <p:nvPicPr>
          <p:cNvPr id="6" name="Imagen 5">
            <a:extLst>
              <a:ext uri="{FF2B5EF4-FFF2-40B4-BE49-F238E27FC236}">
                <a16:creationId xmlns:a16="http://schemas.microsoft.com/office/drawing/2014/main" id="{726A1A2B-7866-49C6-4E38-1B7CC8C574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327" y="4712071"/>
            <a:ext cx="3585139" cy="1744979"/>
          </a:xfrm>
          <a:prstGeom prst="rect">
            <a:avLst/>
          </a:prstGeom>
        </p:spPr>
      </p:pic>
      <p:pic>
        <p:nvPicPr>
          <p:cNvPr id="9" name="Imagen 8">
            <a:extLst>
              <a:ext uri="{FF2B5EF4-FFF2-40B4-BE49-F238E27FC236}">
                <a16:creationId xmlns:a16="http://schemas.microsoft.com/office/drawing/2014/main" id="{517B7B7B-1560-134C-338E-58DB3D9928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0236" y="2834788"/>
            <a:ext cx="3028950" cy="1514475"/>
          </a:xfrm>
          <a:prstGeom prst="rect">
            <a:avLst/>
          </a:prstGeom>
        </p:spPr>
      </p:pic>
      <p:sp>
        <p:nvSpPr>
          <p:cNvPr id="19" name="CuadroTexto 18">
            <a:extLst>
              <a:ext uri="{FF2B5EF4-FFF2-40B4-BE49-F238E27FC236}">
                <a16:creationId xmlns:a16="http://schemas.microsoft.com/office/drawing/2014/main" id="{48CEC531-3FCE-59EC-1CF5-84A7DF8F8811}"/>
              </a:ext>
            </a:extLst>
          </p:cNvPr>
          <p:cNvSpPr txBox="1"/>
          <p:nvPr/>
        </p:nvSpPr>
        <p:spPr>
          <a:xfrm>
            <a:off x="4364763" y="4630602"/>
            <a:ext cx="6097424" cy="1477328"/>
          </a:xfrm>
          <a:prstGeom prst="rect">
            <a:avLst/>
          </a:prstGeom>
          <a:noFill/>
        </p:spPr>
        <p:txBody>
          <a:bodyPr wrap="square">
            <a:spAutoFit/>
          </a:bodyPr>
          <a:lstStyle/>
          <a:p>
            <a:r>
              <a:rPr lang="es-ES" dirty="0">
                <a:solidFill>
                  <a:schemeClr val="bg1"/>
                </a:solidFill>
              </a:rPr>
              <a:t>Los residuos orgánicos, como restos de comida y materiales vegetales, pueden ser compostados para producir abono orgánico. El compostaje ayuda a reducir la cantidad de desechos enviados a los vertederos y también produce un producto útil para mejorar la calidad del suelo.</a:t>
            </a:r>
            <a:endParaRPr lang="es-CO" dirty="0">
              <a:solidFill>
                <a:schemeClr val="bg1"/>
              </a:solidFill>
            </a:endParaRPr>
          </a:p>
        </p:txBody>
      </p:sp>
    </p:spTree>
    <p:extLst>
      <p:ext uri="{BB962C8B-B14F-4D97-AF65-F5344CB8AC3E}">
        <p14:creationId xmlns:p14="http://schemas.microsoft.com/office/powerpoint/2010/main" val="3876006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2000" dirty="0">
                <a:solidFill>
                  <a:schemeClr val="bg1"/>
                </a:solidFill>
              </a:rPr>
              <a:t>3. Conservación de la Biodiversidad</a:t>
            </a:r>
          </a:p>
        </p:txBody>
      </p:sp>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12003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2" name="CuadroTexto 11">
            <a:extLst>
              <a:ext uri="{FF2B5EF4-FFF2-40B4-BE49-F238E27FC236}">
                <a16:creationId xmlns:a16="http://schemas.microsoft.com/office/drawing/2014/main" id="{B163D884-21EF-D081-5ABA-6EF254D39716}"/>
              </a:ext>
            </a:extLst>
          </p:cNvPr>
          <p:cNvSpPr txBox="1"/>
          <p:nvPr/>
        </p:nvSpPr>
        <p:spPr>
          <a:xfrm>
            <a:off x="504140" y="1778991"/>
            <a:ext cx="5537675" cy="4247317"/>
          </a:xfrm>
          <a:prstGeom prst="rect">
            <a:avLst/>
          </a:prstGeom>
          <a:noFill/>
        </p:spPr>
        <p:txBody>
          <a:bodyPr wrap="square" rtlCol="0">
            <a:spAutoFit/>
          </a:bodyPr>
          <a:lstStyle/>
          <a:p>
            <a:r>
              <a:rPr lang="es-ES" dirty="0">
                <a:solidFill>
                  <a:schemeClr val="bg1"/>
                </a:solidFill>
              </a:rPr>
              <a:t>La biodiversidad es importante porque es un termómetro que mide la salud de la vida en la Tierra. De hecho, un medioambiente más rico y diverso es también más sostenible, pues proporciona vida y prosperidad a quienes lo habitan, ya sean seres humanos, animales o plantas.</a:t>
            </a:r>
          </a:p>
          <a:p>
            <a:endParaRPr lang="es-ES" dirty="0">
              <a:solidFill>
                <a:schemeClr val="bg1"/>
              </a:solidFill>
            </a:endParaRPr>
          </a:p>
          <a:p>
            <a:r>
              <a:rPr lang="es-ES" dirty="0">
                <a:solidFill>
                  <a:schemeClr val="bg1"/>
                </a:solidFill>
              </a:rPr>
              <a:t>La biodiversidad es fundamental para el funcionamiento de los ecosistemas y el bienestar de todo el planeta. Cada forma de vida tiene una función única y contribuye a la estabilidad y resistencia de los ecosistemas. Por ejemplo, las plantas realizan la fotosíntesis y aportan oxígeno, las abejas y otros insectos son importantes para la fertilización de las plantas, los depredadores mantienen el control de las poblaciones de herbívoros, etc.</a:t>
            </a:r>
            <a:endParaRPr lang="es-CO" dirty="0">
              <a:solidFill>
                <a:schemeClr val="bg1"/>
              </a:solidFill>
            </a:endParaRPr>
          </a:p>
        </p:txBody>
      </p:sp>
      <p:pic>
        <p:nvPicPr>
          <p:cNvPr id="9" name="Imagen 8">
            <a:extLst>
              <a:ext uri="{FF2B5EF4-FFF2-40B4-BE49-F238E27FC236}">
                <a16:creationId xmlns:a16="http://schemas.microsoft.com/office/drawing/2014/main" id="{E2D2E34A-919D-82FD-D497-F4C3CA402B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8070" y="1983482"/>
            <a:ext cx="5833929" cy="3333674"/>
          </a:xfrm>
          <a:prstGeom prst="rect">
            <a:avLst/>
          </a:prstGeom>
        </p:spPr>
      </p:pic>
    </p:spTree>
    <p:extLst>
      <p:ext uri="{BB962C8B-B14F-4D97-AF65-F5344CB8AC3E}">
        <p14:creationId xmlns:p14="http://schemas.microsoft.com/office/powerpoint/2010/main" val="8316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CO" sz="2000" dirty="0">
                <a:solidFill>
                  <a:schemeClr val="bg1"/>
                </a:solidFill>
              </a:rPr>
              <a:t>4. Educación ambiental</a:t>
            </a:r>
          </a:p>
        </p:txBody>
      </p:sp>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12003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2" name="CuadroTexto 11">
            <a:extLst>
              <a:ext uri="{FF2B5EF4-FFF2-40B4-BE49-F238E27FC236}">
                <a16:creationId xmlns:a16="http://schemas.microsoft.com/office/drawing/2014/main" id="{B163D884-21EF-D081-5ABA-6EF254D39716}"/>
              </a:ext>
            </a:extLst>
          </p:cNvPr>
          <p:cNvSpPr txBox="1"/>
          <p:nvPr/>
        </p:nvSpPr>
        <p:spPr>
          <a:xfrm>
            <a:off x="5816125" y="1129511"/>
            <a:ext cx="5537675" cy="1477328"/>
          </a:xfrm>
          <a:prstGeom prst="rect">
            <a:avLst/>
          </a:prstGeom>
          <a:noFill/>
        </p:spPr>
        <p:txBody>
          <a:bodyPr wrap="square" rtlCol="0">
            <a:spAutoFit/>
          </a:bodyPr>
          <a:lstStyle/>
          <a:p>
            <a:r>
              <a:rPr lang="es-ES" dirty="0">
                <a:solidFill>
                  <a:schemeClr val="bg1"/>
                </a:solidFill>
              </a:rPr>
              <a:t>Incorporar la educación ambiental en los planes de estudio desde la educación primaria hasta la secundaria garantiza que todos los estudiantes tengan la oportunidad de aprender sobre temas ambientales desde una edad temprana.</a:t>
            </a:r>
            <a:endParaRPr lang="es-CO" dirty="0">
              <a:solidFill>
                <a:schemeClr val="bg1"/>
              </a:solidFill>
            </a:endParaRPr>
          </a:p>
        </p:txBody>
      </p:sp>
      <p:sp>
        <p:nvSpPr>
          <p:cNvPr id="14" name="CuadroTexto 13">
            <a:extLst>
              <a:ext uri="{FF2B5EF4-FFF2-40B4-BE49-F238E27FC236}">
                <a16:creationId xmlns:a16="http://schemas.microsoft.com/office/drawing/2014/main" id="{A3677852-9CF7-ADEE-73D0-C0188A714D93}"/>
              </a:ext>
            </a:extLst>
          </p:cNvPr>
          <p:cNvSpPr txBox="1"/>
          <p:nvPr/>
        </p:nvSpPr>
        <p:spPr>
          <a:xfrm>
            <a:off x="5816125" y="2628560"/>
            <a:ext cx="6097424" cy="1200329"/>
          </a:xfrm>
          <a:prstGeom prst="rect">
            <a:avLst/>
          </a:prstGeom>
          <a:noFill/>
        </p:spPr>
        <p:txBody>
          <a:bodyPr wrap="square">
            <a:spAutoFit/>
          </a:bodyPr>
          <a:lstStyle/>
          <a:p>
            <a:r>
              <a:rPr lang="es-ES" dirty="0"/>
              <a:t>Trabajar en colaboración con organizaciones ambientales, instituciones académicas, gobiernos locales y otros actores relevantes puede enriquecer los programas de educación ambiental y ampliar su alcance e impacto.</a:t>
            </a:r>
            <a:endParaRPr lang="es-CO" dirty="0"/>
          </a:p>
        </p:txBody>
      </p:sp>
      <p:pic>
        <p:nvPicPr>
          <p:cNvPr id="6" name="Imagen 5">
            <a:extLst>
              <a:ext uri="{FF2B5EF4-FFF2-40B4-BE49-F238E27FC236}">
                <a16:creationId xmlns:a16="http://schemas.microsoft.com/office/drawing/2014/main" id="{92160A2C-1F3C-FA9D-4ED3-3AF9962F9F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1" y="2064390"/>
            <a:ext cx="5744055" cy="3848517"/>
          </a:xfrm>
          <a:prstGeom prst="rect">
            <a:avLst/>
          </a:prstGeom>
        </p:spPr>
      </p:pic>
    </p:spTree>
    <p:extLst>
      <p:ext uri="{BB962C8B-B14F-4D97-AF65-F5344CB8AC3E}">
        <p14:creationId xmlns:p14="http://schemas.microsoft.com/office/powerpoint/2010/main" val="2965903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CO" sz="2000" dirty="0">
                <a:solidFill>
                  <a:schemeClr val="bg1"/>
                </a:solidFill>
              </a:rPr>
              <a:t>5. Regulación ambiental</a:t>
            </a:r>
          </a:p>
        </p:txBody>
      </p:sp>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463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2" name="CuadroTexto 11">
            <a:extLst>
              <a:ext uri="{FF2B5EF4-FFF2-40B4-BE49-F238E27FC236}">
                <a16:creationId xmlns:a16="http://schemas.microsoft.com/office/drawing/2014/main" id="{B163D884-21EF-D081-5ABA-6EF254D39716}"/>
              </a:ext>
            </a:extLst>
          </p:cNvPr>
          <p:cNvSpPr txBox="1"/>
          <p:nvPr/>
        </p:nvSpPr>
        <p:spPr>
          <a:xfrm>
            <a:off x="5816125" y="1129511"/>
            <a:ext cx="5537675" cy="923330"/>
          </a:xfrm>
          <a:prstGeom prst="rect">
            <a:avLst/>
          </a:prstGeom>
          <a:noFill/>
        </p:spPr>
        <p:txBody>
          <a:bodyPr wrap="square" rtlCol="0">
            <a:spAutoFit/>
          </a:bodyPr>
          <a:lstStyle/>
          <a:p>
            <a:r>
              <a:rPr lang="es-ES" dirty="0">
                <a:solidFill>
                  <a:schemeClr val="bg1"/>
                </a:solidFill>
              </a:rPr>
              <a:t>Revisar y fortalecer las leyes y políticas ambientales existentes para abordar mejor los desafíos ambientales emergentes y garantizar su aplicación efectiva.</a:t>
            </a:r>
            <a:endParaRPr lang="es-CO" dirty="0">
              <a:solidFill>
                <a:schemeClr val="bg1"/>
              </a:solidFill>
            </a:endParaRPr>
          </a:p>
        </p:txBody>
      </p:sp>
      <p:sp>
        <p:nvSpPr>
          <p:cNvPr id="14" name="CuadroTexto 13">
            <a:extLst>
              <a:ext uri="{FF2B5EF4-FFF2-40B4-BE49-F238E27FC236}">
                <a16:creationId xmlns:a16="http://schemas.microsoft.com/office/drawing/2014/main" id="{A3677852-9CF7-ADEE-73D0-C0188A714D93}"/>
              </a:ext>
            </a:extLst>
          </p:cNvPr>
          <p:cNvSpPr txBox="1"/>
          <p:nvPr/>
        </p:nvSpPr>
        <p:spPr>
          <a:xfrm>
            <a:off x="5816125" y="2189683"/>
            <a:ext cx="6097424" cy="2585323"/>
          </a:xfrm>
          <a:prstGeom prst="rect">
            <a:avLst/>
          </a:prstGeom>
          <a:noFill/>
        </p:spPr>
        <p:txBody>
          <a:bodyPr wrap="square">
            <a:spAutoFit/>
          </a:bodyPr>
          <a:lstStyle/>
          <a:p>
            <a:r>
              <a:rPr lang="es-ES" dirty="0"/>
              <a:t>Adoptar un enfoque proactivo que priorice la prevención de la contaminación y la degradación ambiental, así como el principio de precaución para abordar las actividades con posibles impactos ambientales adversos.</a:t>
            </a:r>
          </a:p>
          <a:p>
            <a:endParaRPr lang="es-ES" dirty="0"/>
          </a:p>
          <a:p>
            <a:r>
              <a:rPr lang="es-ES" dirty="0"/>
              <a:t>Promover la transparencia en los procesos de toma de decisiones ambientales y fomentar la participación significativa del público en la formulación, implementación y evaluación de políticas y regulaciones ambientales.</a:t>
            </a:r>
            <a:endParaRPr lang="es-CO" dirty="0"/>
          </a:p>
        </p:txBody>
      </p:sp>
      <p:pic>
        <p:nvPicPr>
          <p:cNvPr id="4" name="Imagen 3">
            <a:extLst>
              <a:ext uri="{FF2B5EF4-FFF2-40B4-BE49-F238E27FC236}">
                <a16:creationId xmlns:a16="http://schemas.microsoft.com/office/drawing/2014/main" id="{8095A2D5-D6E4-7C2C-8152-4E9F3A584E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89683"/>
            <a:ext cx="5627769" cy="3480331"/>
          </a:xfrm>
          <a:prstGeom prst="rect">
            <a:avLst/>
          </a:prstGeom>
        </p:spPr>
      </p:pic>
    </p:spTree>
    <p:extLst>
      <p:ext uri="{BB962C8B-B14F-4D97-AF65-F5344CB8AC3E}">
        <p14:creationId xmlns:p14="http://schemas.microsoft.com/office/powerpoint/2010/main" val="151544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143069" y="574253"/>
            <a:ext cx="10137521" cy="71077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a:t>
            </a:r>
            <a:r>
              <a:rPr lang="es-ES"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seguridad y salud en el trabajo (SST)</a:t>
            </a:r>
            <a:endPar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Diagrama de flujo: proceso alternativo 1">
            <a:extLst>
              <a:ext uri="{FF2B5EF4-FFF2-40B4-BE49-F238E27FC236}">
                <a16:creationId xmlns:a16="http://schemas.microsoft.com/office/drawing/2014/main" id="{96785787-8E6F-CCDD-B1FA-F48CC4EFDF88}"/>
              </a:ext>
            </a:extLst>
          </p:cNvPr>
          <p:cNvSpPr/>
          <p:nvPr/>
        </p:nvSpPr>
        <p:spPr>
          <a:xfrm>
            <a:off x="6443529" y="2219770"/>
            <a:ext cx="4905286" cy="270260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s-MX" sz="2000" dirty="0"/>
              <a:t>Cultura de Seguridad</a:t>
            </a:r>
          </a:p>
          <a:p>
            <a:pPr marL="342900" indent="-342900">
              <a:buAutoNum type="arabicPeriod"/>
            </a:pPr>
            <a:r>
              <a:rPr lang="es-MX" sz="2000" dirty="0"/>
              <a:t>Formación y Capacitación</a:t>
            </a:r>
          </a:p>
          <a:p>
            <a:pPr marL="342900" indent="-342900">
              <a:buAutoNum type="arabicPeriod"/>
            </a:pPr>
            <a:r>
              <a:rPr lang="es-MX" sz="2000" dirty="0"/>
              <a:t>Evaluación de Riesgos</a:t>
            </a:r>
          </a:p>
          <a:p>
            <a:pPr marL="342900" indent="-342900">
              <a:buAutoNum type="arabicPeriod"/>
            </a:pPr>
            <a:r>
              <a:rPr lang="es-MX" sz="2000" dirty="0"/>
              <a:t>Ergonomía</a:t>
            </a:r>
          </a:p>
          <a:p>
            <a:pPr marL="342900" indent="-342900">
              <a:buAutoNum type="arabicPeriod"/>
            </a:pPr>
            <a:r>
              <a:rPr lang="es-ES" sz="2000" dirty="0"/>
              <a:t>Salud Mental en el Trabajo</a:t>
            </a:r>
          </a:p>
          <a:p>
            <a:pPr marL="342900" indent="-342900">
              <a:buAutoNum type="arabicPeriod"/>
            </a:pPr>
            <a:r>
              <a:rPr lang="es-MX" sz="2000" dirty="0"/>
              <a:t>Seguimiento y Mejora Continua</a:t>
            </a:r>
          </a:p>
        </p:txBody>
      </p:sp>
      <p:pic>
        <p:nvPicPr>
          <p:cNvPr id="8" name="Imagen 7">
            <a:extLst>
              <a:ext uri="{FF2B5EF4-FFF2-40B4-BE49-F238E27FC236}">
                <a16:creationId xmlns:a16="http://schemas.microsoft.com/office/drawing/2014/main" id="{AECED64D-DA7F-A0CF-249B-069B3EA800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2438" y="2144282"/>
            <a:ext cx="4572000" cy="3048000"/>
          </a:xfrm>
          <a:prstGeom prst="rect">
            <a:avLst/>
          </a:prstGeom>
        </p:spPr>
      </p:pic>
    </p:spTree>
    <p:extLst>
      <p:ext uri="{BB962C8B-B14F-4D97-AF65-F5344CB8AC3E}">
        <p14:creationId xmlns:p14="http://schemas.microsoft.com/office/powerpoint/2010/main" val="3845859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70587" y="466531"/>
            <a:ext cx="2789854" cy="508518"/>
          </a:xfrm>
        </p:spPr>
        <p:txBody>
          <a:bodyPr>
            <a:normAutofit/>
          </a:bodyPr>
          <a:lstStyle/>
          <a:p>
            <a:r>
              <a:rPr lang="es-CO" sz="2400" dirty="0">
                <a:solidFill>
                  <a:schemeClr val="bg1"/>
                </a:solidFill>
              </a:rPr>
              <a:t>Evaluación de riesgos</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270587" y="1278715"/>
            <a:ext cx="9041364" cy="1623105"/>
          </a:xfrm>
        </p:spPr>
        <p:txBody>
          <a:bodyPr>
            <a:normAutofit/>
          </a:bodyPr>
          <a:lstStyle/>
          <a:p>
            <a:pPr algn="l"/>
            <a:r>
              <a:rPr lang="es-ES" sz="2000" b="0" i="0" dirty="0">
                <a:solidFill>
                  <a:schemeClr val="bg1"/>
                </a:solidFill>
                <a:effectLst/>
                <a:latin typeface="Söhne"/>
              </a:rPr>
              <a:t>La evaluación de riesgo ambiental es un proceso sistemático que se utiliza para identificar, evaluar y comprender los posibles impactos que ciertas actividades, sustancias o proyectos pueden tener sobre el medio ambiente. </a:t>
            </a:r>
          </a:p>
          <a:p>
            <a:pPr algn="l"/>
            <a:r>
              <a:rPr lang="es-ES" sz="2000" b="0" i="0" dirty="0">
                <a:solidFill>
                  <a:schemeClr val="bg1"/>
                </a:solidFill>
                <a:effectLst/>
                <a:latin typeface="Söhne"/>
              </a:rPr>
              <a:t>Este proceso es fundamental para tomar decisiones informadas sobre cómo gestionar y mitigar los riesgos ambientales.</a:t>
            </a:r>
          </a:p>
          <a:p>
            <a:pPr algn="l"/>
            <a:endParaRPr lang="es-CO" sz="2000" dirty="0"/>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301688" y="4622182"/>
            <a:ext cx="9041364" cy="162310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 sz="1900" dirty="0">
                <a:solidFill>
                  <a:schemeClr val="bg1"/>
                </a:solidFill>
                <a:latin typeface="Söhne"/>
              </a:rPr>
              <a:t>Para la evaluación de riesgos hay que tener en cuenta:</a:t>
            </a:r>
          </a:p>
          <a:p>
            <a:pPr marL="342900" indent="-342900" algn="l">
              <a:buFont typeface="Arial" panose="020B0604020202020204" pitchFamily="34" charset="0"/>
              <a:buChar char="•"/>
            </a:pPr>
            <a:r>
              <a:rPr lang="es-ES" sz="1900" dirty="0">
                <a:solidFill>
                  <a:schemeClr val="bg1"/>
                </a:solidFill>
                <a:latin typeface="Söhne"/>
              </a:rPr>
              <a:t>Realizar evaluaciones periódicas de riesgos ambientales y laborales.</a:t>
            </a:r>
          </a:p>
          <a:p>
            <a:pPr marL="342900" indent="-342900" algn="l">
              <a:buFont typeface="Arial" panose="020B0604020202020204" pitchFamily="34" charset="0"/>
              <a:buChar char="•"/>
            </a:pPr>
            <a:r>
              <a:rPr lang="es-ES" sz="1900" dirty="0">
                <a:solidFill>
                  <a:schemeClr val="bg1"/>
                </a:solidFill>
                <a:latin typeface="Söhne"/>
              </a:rPr>
              <a:t>Identificar y priorizar los riesgos más significativos.</a:t>
            </a:r>
          </a:p>
          <a:p>
            <a:pPr marL="342900" indent="-342900" algn="l">
              <a:buFont typeface="Arial" panose="020B0604020202020204" pitchFamily="34" charset="0"/>
              <a:buChar char="•"/>
            </a:pPr>
            <a:r>
              <a:rPr lang="es-ES" sz="1900" dirty="0">
                <a:solidFill>
                  <a:schemeClr val="bg1"/>
                </a:solidFill>
                <a:latin typeface="Söhne"/>
              </a:rPr>
              <a:t>Utilizar herramientas como análisis de riesgos, listas de verificación y mapas de riesgos.</a:t>
            </a:r>
          </a:p>
          <a:p>
            <a:pPr algn="l"/>
            <a:endParaRPr lang="es-ES" sz="1900" dirty="0">
              <a:solidFill>
                <a:schemeClr val="bg1"/>
              </a:solidFill>
              <a:latin typeface="Söhne"/>
            </a:endParaRPr>
          </a:p>
          <a:p>
            <a:pPr algn="l"/>
            <a:endParaRPr lang="es-ES" sz="1900" dirty="0">
              <a:solidFill>
                <a:schemeClr val="bg1"/>
              </a:solidFill>
              <a:latin typeface="Söhne"/>
            </a:endParaRPr>
          </a:p>
          <a:p>
            <a:pPr algn="l"/>
            <a:endParaRPr lang="es-CO" sz="2000" dirty="0">
              <a:solidFill>
                <a:schemeClr val="bg1"/>
              </a:solidFill>
            </a:endParaRPr>
          </a:p>
        </p:txBody>
      </p:sp>
      <p:pic>
        <p:nvPicPr>
          <p:cNvPr id="6" name="Imagen 5">
            <a:extLst>
              <a:ext uri="{FF2B5EF4-FFF2-40B4-BE49-F238E27FC236}">
                <a16:creationId xmlns:a16="http://schemas.microsoft.com/office/drawing/2014/main" id="{1889589C-C159-7EAB-4AB7-32F3180801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33211" y="2789853"/>
            <a:ext cx="5158789" cy="2901819"/>
          </a:xfrm>
          <a:prstGeom prst="rect">
            <a:avLst/>
          </a:prstGeom>
        </p:spPr>
      </p:pic>
    </p:spTree>
    <p:extLst>
      <p:ext uri="{BB962C8B-B14F-4D97-AF65-F5344CB8AC3E}">
        <p14:creationId xmlns:p14="http://schemas.microsoft.com/office/powerpoint/2010/main" val="304286462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741</TotalTime>
  <Words>1309</Words>
  <Application>Microsoft Office PowerPoint</Application>
  <PresentationFormat>Panorámica</PresentationFormat>
  <Paragraphs>78</Paragraphs>
  <Slides>14</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14</vt:i4>
      </vt:variant>
    </vt:vector>
  </HeadingPairs>
  <TitlesOfParts>
    <vt:vector size="19" baseType="lpstr">
      <vt:lpstr>Arial</vt:lpstr>
      <vt:lpstr>Calibri</vt:lpstr>
      <vt:lpstr>Calibri Light</vt:lpstr>
      <vt:lpstr>Söhne</vt:lpstr>
      <vt:lpstr>Tema de Office</vt:lpstr>
      <vt:lpstr>Oportunidades de mejora en el medio ambiente y SST</vt:lpstr>
      <vt:lpstr>Oportunidades de mejora en el medio ambiente </vt:lpstr>
      <vt:lpstr>Oportunidades de mejora en el medio ambiente </vt:lpstr>
      <vt:lpstr>Oportunidades de mejora en el medio ambiente </vt:lpstr>
      <vt:lpstr>Oportunidades de mejora en el medio ambiente </vt:lpstr>
      <vt:lpstr>Oportunidades de mejora en el medio ambiente </vt:lpstr>
      <vt:lpstr>Oportunidades de mejora en el medio ambiente </vt:lpstr>
      <vt:lpstr>Oportunidades de mejora en seguridad y salud en el trabajo (SST)</vt:lpstr>
      <vt:lpstr>Evaluación de riesgos</vt:lpstr>
      <vt:lpstr>Implementación de medidas preventivas</vt:lpstr>
      <vt:lpstr>Capacitación y sensibilización</vt:lpstr>
      <vt:lpstr>Monitoreo y seguimiento</vt:lpstr>
      <vt:lpstr>Promoción de la salud</vt:lpstr>
      <vt:lpstr>Participación y consulta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sobre las estrategias para la prevención y control de los impactos ambientales, accidentes y enfermedades laborales (ATEL)</dc:title>
  <dc:creator>rodney zapata</dc:creator>
  <cp:lastModifiedBy>rodney zapata</cp:lastModifiedBy>
  <cp:revision>57</cp:revision>
  <dcterms:created xsi:type="dcterms:W3CDTF">2024-03-18T12:55:22Z</dcterms:created>
  <dcterms:modified xsi:type="dcterms:W3CDTF">2024-04-23T16:29:15Z</dcterms:modified>
</cp:coreProperties>
</file>

<file path=docProps/thumbnail.jpeg>
</file>